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46" roundtripDataSignature="AMtx7mge70SBQB5J7GwXJaHoFz+Hdw0i3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612000E-1563-4146-9748-BB244EBB381F}">
  <a:tblStyle styleId="{1612000E-1563-4146-9748-BB244EBB381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1F0EC"/>
          </a:solidFill>
        </a:fill>
      </a:tcStyle>
    </a:wholeTbl>
    <a:band1H>
      <a:tcTxStyle/>
      <a:tcStyle>
        <a:fill>
          <a:solidFill>
            <a:srgbClr val="E1E0D6"/>
          </a:solidFill>
        </a:fill>
      </a:tcStyle>
    </a:band1H>
    <a:band2H>
      <a:tcTxStyle/>
    </a:band2H>
    <a:band1V>
      <a:tcTxStyle/>
      <a:tcStyle>
        <a:fill>
          <a:solidFill>
            <a:srgbClr val="E1E0D6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44" Type="http://schemas.openxmlformats.org/officeDocument/2006/relationships/slide" Target="slides/slide38.xml"/><Relationship Id="rId21" Type="http://schemas.openxmlformats.org/officeDocument/2006/relationships/slide" Target="slides/slide15.xml"/><Relationship Id="rId43" Type="http://schemas.openxmlformats.org/officeDocument/2006/relationships/slide" Target="slides/slide37.xml"/><Relationship Id="rId24" Type="http://schemas.openxmlformats.org/officeDocument/2006/relationships/slide" Target="slides/slide18.xml"/><Relationship Id="rId46" Type="http://customschemas.google.com/relationships/presentationmetadata" Target="metadata"/><Relationship Id="rId23" Type="http://schemas.openxmlformats.org/officeDocument/2006/relationships/slide" Target="slides/slide17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1"/>
          <p:cNvSpPr txBox="1"/>
          <p:nvPr>
            <p:ph type="ctrTitle"/>
          </p:nvPr>
        </p:nvSpPr>
        <p:spPr>
          <a:xfrm>
            <a:off x="685800" y="1905000"/>
            <a:ext cx="7543800" cy="25939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Cambria"/>
              <a:buNone/>
              <a:defRPr sz="6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1"/>
          <p:cNvSpPr txBox="1"/>
          <p:nvPr>
            <p:ph idx="1" type="subTitle"/>
          </p:nvPr>
        </p:nvSpPr>
        <p:spPr>
          <a:xfrm>
            <a:off x="685800" y="4572000"/>
            <a:ext cx="64617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C8B8A"/>
                </a:solidFill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C8B8A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C8B8A"/>
                </a:solidFill>
              </a:defRPr>
            </a:lvl3pPr>
            <a:lvl4pPr lvl="3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C8B8A"/>
                </a:solidFill>
              </a:defRPr>
            </a:lvl4pPr>
            <a:lvl5pPr lvl="4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C8B8A"/>
                </a:solidFill>
              </a:defRPr>
            </a:lvl5pPr>
            <a:lvl6pPr lvl="5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C8B8A"/>
                </a:solidFill>
              </a:defRPr>
            </a:lvl6pPr>
            <a:lvl7pPr lvl="6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C8B8A"/>
                </a:solidFill>
              </a:defRPr>
            </a:lvl7pPr>
            <a:lvl8pPr lvl="7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C8B8A"/>
                </a:solidFill>
              </a:defRPr>
            </a:lvl8pPr>
            <a:lvl9pPr lvl="8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C8B8A"/>
                </a:solidFill>
              </a:defRPr>
            </a:lvl9pPr>
          </a:lstStyle>
          <a:p/>
        </p:txBody>
      </p:sp>
      <p:sp>
        <p:nvSpPr>
          <p:cNvPr id="16" name="Google Shape;16;p41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1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1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2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2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42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2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2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3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3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3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4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4"/>
          <p:cNvSpPr txBox="1"/>
          <p:nvPr>
            <p:ph idx="1" type="body"/>
          </p:nvPr>
        </p:nvSpPr>
        <p:spPr>
          <a:xfrm>
            <a:off x="457200" y="1536192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44"/>
          <p:cNvSpPr txBox="1"/>
          <p:nvPr>
            <p:ph idx="2" type="body"/>
          </p:nvPr>
        </p:nvSpPr>
        <p:spPr>
          <a:xfrm>
            <a:off x="4419600" y="1536192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44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4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4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5"/>
          <p:cNvSpPr txBox="1"/>
          <p:nvPr>
            <p:ph type="title"/>
          </p:nvPr>
        </p:nvSpPr>
        <p:spPr>
          <a:xfrm>
            <a:off x="722313" y="5486400"/>
            <a:ext cx="7659687" cy="11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mbria"/>
              <a:buNone/>
              <a:defRPr b="0" sz="3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5"/>
          <p:cNvSpPr txBox="1"/>
          <p:nvPr>
            <p:ph idx="1" type="body"/>
          </p:nvPr>
        </p:nvSpPr>
        <p:spPr>
          <a:xfrm>
            <a:off x="722313" y="3852863"/>
            <a:ext cx="6135687" cy="1633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C8B8A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C8B8A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C8B8A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9pPr>
          </a:lstStyle>
          <a:p/>
        </p:txBody>
      </p:sp>
      <p:sp>
        <p:nvSpPr>
          <p:cNvPr id="39" name="Google Shape;39;p45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5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45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6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6"/>
          <p:cNvSpPr txBox="1"/>
          <p:nvPr>
            <p:ph idx="1" type="body"/>
          </p:nvPr>
        </p:nvSpPr>
        <p:spPr>
          <a:xfrm>
            <a:off x="457200" y="1535113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46"/>
          <p:cNvSpPr txBox="1"/>
          <p:nvPr>
            <p:ph idx="2" type="body"/>
          </p:nvPr>
        </p:nvSpPr>
        <p:spPr>
          <a:xfrm>
            <a:off x="457200" y="2174875"/>
            <a:ext cx="3657600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46"/>
          <p:cNvSpPr txBox="1"/>
          <p:nvPr>
            <p:ph idx="3" type="body"/>
          </p:nvPr>
        </p:nvSpPr>
        <p:spPr>
          <a:xfrm>
            <a:off x="4419600" y="1535113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46"/>
          <p:cNvSpPr txBox="1"/>
          <p:nvPr>
            <p:ph idx="4" type="body"/>
          </p:nvPr>
        </p:nvSpPr>
        <p:spPr>
          <a:xfrm>
            <a:off x="4419600" y="2174875"/>
            <a:ext cx="3657600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46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6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6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7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7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7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47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8"/>
          <p:cNvSpPr txBox="1"/>
          <p:nvPr>
            <p:ph type="title"/>
          </p:nvPr>
        </p:nvSpPr>
        <p:spPr>
          <a:xfrm>
            <a:off x="304801" y="5495544"/>
            <a:ext cx="77724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mbria"/>
              <a:buNone/>
              <a:defRPr b="1" sz="2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48"/>
          <p:cNvSpPr txBox="1"/>
          <p:nvPr>
            <p:ph idx="1" type="body"/>
          </p:nvPr>
        </p:nvSpPr>
        <p:spPr>
          <a:xfrm>
            <a:off x="304799" y="6096000"/>
            <a:ext cx="7772401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59" name="Google Shape;59;p48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8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8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  <p:sp>
        <p:nvSpPr>
          <p:cNvPr id="62" name="Google Shape;62;p48"/>
          <p:cNvSpPr txBox="1"/>
          <p:nvPr>
            <p:ph idx="2" type="body"/>
          </p:nvPr>
        </p:nvSpPr>
        <p:spPr>
          <a:xfrm>
            <a:off x="304800" y="381000"/>
            <a:ext cx="7772400" cy="4942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9"/>
          <p:cNvSpPr txBox="1"/>
          <p:nvPr>
            <p:ph type="title"/>
          </p:nvPr>
        </p:nvSpPr>
        <p:spPr>
          <a:xfrm>
            <a:off x="301752" y="5495278"/>
            <a:ext cx="7772400" cy="5946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mbria"/>
              <a:buNone/>
              <a:defRPr b="1" sz="2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9"/>
          <p:cNvSpPr/>
          <p:nvPr>
            <p:ph idx="2" type="pic"/>
          </p:nvPr>
        </p:nvSpPr>
        <p:spPr>
          <a:xfrm>
            <a:off x="0" y="0"/>
            <a:ext cx="8458200" cy="54864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49"/>
          <p:cNvSpPr txBox="1"/>
          <p:nvPr>
            <p:ph idx="1" type="body"/>
          </p:nvPr>
        </p:nvSpPr>
        <p:spPr>
          <a:xfrm>
            <a:off x="301752" y="6096000"/>
            <a:ext cx="7772400" cy="612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7" name="Google Shape;67;p49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9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  <p:sp>
        <p:nvSpPr>
          <p:cNvPr id="69" name="Google Shape;69;p49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0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50"/>
          <p:cNvSpPr txBox="1"/>
          <p:nvPr>
            <p:ph idx="1" type="body"/>
          </p:nvPr>
        </p:nvSpPr>
        <p:spPr>
          <a:xfrm rot="5400000">
            <a:off x="1866900" y="190500"/>
            <a:ext cx="4800600" cy="76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50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50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50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1"/>
          <p:cNvSpPr txBox="1"/>
          <p:nvPr>
            <p:ph type="title"/>
          </p:nvPr>
        </p:nvSpPr>
        <p:spPr>
          <a:xfrm rot="5400000">
            <a:off x="4579938" y="2324101"/>
            <a:ext cx="5851525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5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51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51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51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100000">
              <a:srgbClr val="D8D8D8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0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  <a:defRPr b="0" i="0" sz="46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0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0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40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40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  <p:sp>
        <p:nvSpPr>
          <p:cNvPr id="11" name="Google Shape;11;p40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0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Relationship Id="rId4" Type="http://schemas.openxmlformats.org/officeDocument/2006/relationships/image" Target="../media/image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jpg"/><Relationship Id="rId4" Type="http://schemas.openxmlformats.org/officeDocument/2006/relationships/image" Target="../media/image1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googl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"/>
          <p:cNvSpPr txBox="1"/>
          <p:nvPr>
            <p:ph type="ctrTitle"/>
          </p:nvPr>
        </p:nvSpPr>
        <p:spPr>
          <a:xfrm>
            <a:off x="685800" y="1905000"/>
            <a:ext cx="7543800" cy="25939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Comic Sans MS"/>
              <a:buNone/>
            </a:pPr>
            <a:r>
              <a:rPr lang="hu-HU">
                <a:latin typeface="Comic Sans MS"/>
                <a:ea typeface="Comic Sans MS"/>
                <a:cs typeface="Comic Sans MS"/>
                <a:sym typeface="Comic Sans MS"/>
              </a:rPr>
              <a:t>COMPARATIVES AND SUPERLATIVES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7" name="Google Shape;87;p1"/>
          <p:cNvSpPr txBox="1"/>
          <p:nvPr>
            <p:ph idx="1" type="subTitle"/>
          </p:nvPr>
        </p:nvSpPr>
        <p:spPr>
          <a:xfrm>
            <a:off x="685800" y="4572000"/>
            <a:ext cx="64617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 txBox="1"/>
          <p:nvPr>
            <p:ph type="title"/>
          </p:nvPr>
        </p:nvSpPr>
        <p:spPr>
          <a:xfrm>
            <a:off x="755576" y="404664"/>
            <a:ext cx="7131124" cy="2088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lang="hu-HU" sz="89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hu-HU" sz="7200">
                <a:solidFill>
                  <a:srgbClr val="2F2B2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hu-HU" sz="144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hu-HU" sz="7200">
                <a:solidFill>
                  <a:srgbClr val="2F2B2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hu-HU" sz="89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br>
              <a:rPr lang="hu-HU" sz="7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sp>
        <p:nvSpPr>
          <p:cNvPr id="93" name="Google Shape;93;p2"/>
          <p:cNvSpPr txBox="1"/>
          <p:nvPr>
            <p:ph idx="1" type="body"/>
          </p:nvPr>
        </p:nvSpPr>
        <p:spPr>
          <a:xfrm>
            <a:off x="971600" y="2132856"/>
            <a:ext cx="612068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</a:pPr>
            <a:r>
              <a:rPr lang="hu-HU" sz="46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big</a:t>
            </a:r>
            <a:endParaRPr sz="46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457200" lvl="0" marL="4572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hu-HU" sz="3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A / C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rPr lang="hu-HU" sz="3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A is </a:t>
            </a:r>
            <a:r>
              <a:rPr lang="hu-HU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as big as </a:t>
            </a:r>
            <a:r>
              <a:rPr lang="hu-HU" sz="3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C.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32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457200" lvl="0" marL="457200" rtl="0" algn="l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hu-HU" sz="3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C / B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rPr lang="hu-HU" sz="3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  <a:r>
              <a:rPr lang="hu-HU" sz="32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hu-HU" sz="3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is</a:t>
            </a:r>
            <a:r>
              <a:rPr lang="hu-HU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 not as big as </a:t>
            </a:r>
            <a:r>
              <a:rPr lang="hu-HU" sz="3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B.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omic Sans MS"/>
              <a:buNone/>
            </a:pPr>
            <a:r>
              <a:rPr lang="hu-HU">
                <a:latin typeface="Comic Sans MS"/>
                <a:ea typeface="Comic Sans MS"/>
                <a:cs typeface="Comic Sans MS"/>
                <a:sym typeface="Comic Sans MS"/>
              </a:rPr>
              <a:t>   long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9" name="Google Shape;99;p3"/>
          <p:cNvSpPr txBox="1"/>
          <p:nvPr>
            <p:ph idx="1" type="body"/>
          </p:nvPr>
        </p:nvSpPr>
        <p:spPr>
          <a:xfrm>
            <a:off x="457200" y="3147790"/>
            <a:ext cx="7620000" cy="29455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blue /red</a:t>
            </a:r>
            <a:endParaRPr sz="28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114300" rtl="0" algn="l"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blue pencil is </a:t>
            </a:r>
            <a:r>
              <a:rPr lang="hu-HU" sz="28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as long as </a:t>
            </a: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red pencil.</a:t>
            </a:r>
            <a:endParaRPr/>
          </a:p>
          <a:p>
            <a:pPr indent="0" lvl="0" marL="114300" rtl="0" algn="l"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blue/graphite</a:t>
            </a:r>
            <a:endParaRPr sz="28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114300" rtl="0" algn="l"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red pencil is </a:t>
            </a:r>
            <a:r>
              <a:rPr lang="hu-HU" sz="28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not as long as </a:t>
            </a: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graphite pencil.</a:t>
            </a:r>
            <a:endParaRPr/>
          </a:p>
          <a:p>
            <a:pPr indent="-50800" lvl="0" marL="342900" rtl="0" algn="l"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Musgrave Pencil Company | American Made Custom Pencils | 931-684-3611" id="100" name="Google Shape;10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36639" y="846138"/>
            <a:ext cx="5640561" cy="20722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/>
          <p:nvPr>
            <p:ph type="title"/>
          </p:nvPr>
        </p:nvSpPr>
        <p:spPr>
          <a:xfrm>
            <a:off x="457200" y="274638"/>
            <a:ext cx="7620000" cy="5620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t/>
            </a:r>
            <a:endParaRPr/>
          </a:p>
        </p:txBody>
      </p:sp>
      <p:sp>
        <p:nvSpPr>
          <p:cNvPr id="106" name="Google Shape;106;p4"/>
          <p:cNvSpPr txBox="1"/>
          <p:nvPr>
            <p:ph idx="1" type="body"/>
          </p:nvPr>
        </p:nvSpPr>
        <p:spPr>
          <a:xfrm>
            <a:off x="457200" y="1340768"/>
            <a:ext cx="7620000" cy="5060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Clr>
                <a:srgbClr val="A9A57C"/>
              </a:buClr>
              <a:buSzPts val="2800"/>
              <a:buNone/>
            </a:pP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blue pencil is </a:t>
            </a:r>
            <a:r>
              <a:rPr lang="hu-HU" sz="28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as long as </a:t>
            </a: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red pencil.</a:t>
            </a:r>
            <a:endParaRPr/>
          </a:p>
          <a:p>
            <a:pPr indent="0" lvl="0" marL="114300" rtl="0" algn="l"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lang="hu-HU" sz="2800">
                <a:latin typeface="Comic Sans MS"/>
                <a:ea typeface="Comic Sans MS"/>
                <a:cs typeface="Comic Sans MS"/>
                <a:sym typeface="Comic Sans MS"/>
              </a:rPr>
              <a:t>	</a:t>
            </a:r>
            <a:endParaRPr/>
          </a:p>
          <a:p>
            <a:pPr indent="0" lvl="0" marL="114300" rtl="0" algn="ctr"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lang="hu-HU" sz="2800">
                <a:latin typeface="Comic Sans MS"/>
                <a:ea typeface="Comic Sans MS"/>
                <a:cs typeface="Comic Sans MS"/>
                <a:sym typeface="Comic Sans MS"/>
              </a:rPr>
              <a:t>	</a:t>
            </a:r>
            <a:r>
              <a:rPr lang="hu-HU" sz="28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as + </a:t>
            </a:r>
            <a:r>
              <a:rPr i="1" lang="hu-HU" sz="28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adjective</a:t>
            </a:r>
            <a:r>
              <a:rPr lang="hu-HU" sz="28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 + as</a:t>
            </a:r>
            <a:endParaRPr sz="2800">
              <a:solidFill>
                <a:srgbClr val="00B0F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114300" rtl="0" algn="ctr"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800">
              <a:solidFill>
                <a:srgbClr val="00B0F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114300" rtl="0" algn="ctr"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800">
              <a:solidFill>
                <a:srgbClr val="00B0F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114300" rtl="0" algn="l">
              <a:spcBef>
                <a:spcPts val="560"/>
              </a:spcBef>
              <a:spcAft>
                <a:spcPts val="0"/>
              </a:spcAft>
              <a:buClr>
                <a:srgbClr val="A9A57C"/>
              </a:buClr>
              <a:buSzPts val="2800"/>
              <a:buNone/>
            </a:pP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red pencil is </a:t>
            </a:r>
            <a:r>
              <a:rPr lang="hu-HU" sz="28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not as long as </a:t>
            </a: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graphite pencil.</a:t>
            </a:r>
            <a:endParaRPr/>
          </a:p>
          <a:p>
            <a:pPr indent="0" lvl="0" marL="114300" rtl="0" algn="ctr"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lang="hu-HU" sz="28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not as + </a:t>
            </a:r>
            <a:r>
              <a:rPr i="1" lang="hu-HU" sz="28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adjective</a:t>
            </a:r>
            <a:r>
              <a:rPr lang="hu-HU" sz="28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 + as</a:t>
            </a:r>
            <a:endParaRPr sz="2800">
              <a:solidFill>
                <a:srgbClr val="00B0F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/>
          <p:nvPr>
            <p:ph type="ctrTitle"/>
          </p:nvPr>
        </p:nvSpPr>
        <p:spPr>
          <a:xfrm>
            <a:off x="685800" y="1905000"/>
            <a:ext cx="7543800" cy="25939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Comic Sans MS"/>
              <a:buNone/>
            </a:pPr>
            <a:r>
              <a:rPr lang="hu-HU">
                <a:latin typeface="Comic Sans MS"/>
                <a:ea typeface="Comic Sans MS"/>
                <a:cs typeface="Comic Sans MS"/>
                <a:sym typeface="Comic Sans MS"/>
              </a:rPr>
              <a:t>Comparative Form 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2" name="Google Shape;112;p5"/>
          <p:cNvSpPr txBox="1"/>
          <p:nvPr>
            <p:ph idx="1" type="subTitle"/>
          </p:nvPr>
        </p:nvSpPr>
        <p:spPr>
          <a:xfrm>
            <a:off x="685800" y="4572000"/>
            <a:ext cx="64617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576" y="1124744"/>
            <a:ext cx="7244581" cy="4608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"/>
          <p:cNvSpPr txBox="1"/>
          <p:nvPr>
            <p:ph type="title"/>
          </p:nvPr>
        </p:nvSpPr>
        <p:spPr>
          <a:xfrm>
            <a:off x="457200" y="274638"/>
            <a:ext cx="7620000" cy="202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t/>
            </a:r>
            <a:endParaRPr/>
          </a:p>
        </p:txBody>
      </p:sp>
      <p:sp>
        <p:nvSpPr>
          <p:cNvPr id="123" name="Google Shape;123;p7"/>
          <p:cNvSpPr txBox="1"/>
          <p:nvPr>
            <p:ph idx="1" type="body"/>
          </p:nvPr>
        </p:nvSpPr>
        <p:spPr>
          <a:xfrm>
            <a:off x="457200" y="476672"/>
            <a:ext cx="3657600" cy="6264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28600" lvl="0" marL="3429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b="1" lang="hu-HU" sz="33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tall</a:t>
            </a:r>
            <a:endParaRPr/>
          </a:p>
          <a:p>
            <a:pPr indent="0" lvl="0" marL="114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lang="hu-HU" sz="33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  short</a:t>
            </a:r>
            <a:endParaRPr/>
          </a:p>
          <a:p>
            <a:pPr indent="0" lvl="0" marL="114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b="1" sz="33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b="1" lang="hu-HU" sz="33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large</a:t>
            </a:r>
            <a:endParaRPr/>
          </a:p>
          <a:p>
            <a:pPr indent="0" lvl="0" marL="114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lang="hu-HU" sz="33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  safe</a:t>
            </a:r>
            <a:endParaRPr/>
          </a:p>
          <a:p>
            <a:pPr indent="0" lvl="0" marL="114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b="1" sz="33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b="1" lang="hu-HU" sz="33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big</a:t>
            </a:r>
            <a:endParaRPr/>
          </a:p>
          <a:p>
            <a:pPr indent="0" lvl="0" marL="114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lang="hu-HU" sz="33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  hot</a:t>
            </a:r>
            <a:endParaRPr/>
          </a:p>
          <a:p>
            <a:pPr indent="0" lvl="0" marL="114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b="1" sz="33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b="1" lang="hu-HU" sz="33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happy</a:t>
            </a:r>
            <a:endParaRPr/>
          </a:p>
          <a:p>
            <a:pPr indent="0" lvl="0" marL="114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lang="hu-HU" sz="33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  sunny</a:t>
            </a:r>
            <a:endParaRPr/>
          </a:p>
          <a:p>
            <a:pPr indent="0" lvl="0" marL="114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b="1" sz="33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b="1" lang="hu-HU" sz="33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dangerous</a:t>
            </a:r>
            <a:endParaRPr/>
          </a:p>
          <a:p>
            <a:pPr indent="0" lvl="0" marL="114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lang="hu-HU" sz="33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  difficult</a:t>
            </a:r>
            <a:endParaRPr/>
          </a:p>
          <a:p>
            <a:pPr indent="-77470" lvl="0" marL="342900" rtl="0" algn="l">
              <a:spcBef>
                <a:spcPts val="476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124" name="Google Shape;124;p7"/>
          <p:cNvSpPr txBox="1"/>
          <p:nvPr>
            <p:ph idx="2" type="body"/>
          </p:nvPr>
        </p:nvSpPr>
        <p:spPr>
          <a:xfrm>
            <a:off x="3797762" y="476672"/>
            <a:ext cx="4297288" cy="6264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28600" lvl="0" marL="3429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b="1" lang="hu-HU" sz="33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tall</a:t>
            </a:r>
            <a:r>
              <a:rPr b="1" lang="hu-HU" sz="33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er</a:t>
            </a:r>
            <a:endParaRPr/>
          </a:p>
          <a:p>
            <a:pPr indent="0" lvl="0" marL="114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lang="hu-HU" sz="33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hu-HU" sz="33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 short</a:t>
            </a:r>
            <a:r>
              <a:rPr b="1" lang="hu-HU" sz="33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er</a:t>
            </a:r>
            <a:endParaRPr/>
          </a:p>
          <a:p>
            <a:pPr indent="0" lvl="0" marL="114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b="1" sz="33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b="1" lang="hu-HU" sz="33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large</a:t>
            </a:r>
            <a:r>
              <a:rPr b="1" lang="hu-HU" sz="33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  <a:endParaRPr/>
          </a:p>
          <a:p>
            <a:pPr indent="0" lvl="0" marL="114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lang="hu-HU" sz="3300"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b="1" lang="hu-HU" sz="33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safe</a:t>
            </a:r>
            <a:r>
              <a:rPr b="1" lang="hu-HU" sz="33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  <a:endParaRPr b="1" sz="3300">
              <a:solidFill>
                <a:srgbClr val="00B0F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114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b="1" sz="33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b="1" lang="hu-HU" sz="33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big</a:t>
            </a:r>
            <a:r>
              <a:rPr b="1" lang="hu-HU" sz="33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ger</a:t>
            </a:r>
            <a:endParaRPr/>
          </a:p>
          <a:p>
            <a:pPr indent="0" lvl="0" marL="114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lang="hu-HU" sz="3300"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b="1" lang="hu-HU" sz="33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hot</a:t>
            </a:r>
            <a:r>
              <a:rPr b="1" lang="hu-HU" sz="33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ter</a:t>
            </a:r>
            <a:endParaRPr/>
          </a:p>
          <a:p>
            <a:pPr indent="0" lvl="0" marL="114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b="1" sz="33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b="1" lang="hu-HU" sz="33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happ</a:t>
            </a:r>
            <a:r>
              <a:rPr b="1" lang="hu-HU" sz="33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ier</a:t>
            </a:r>
            <a:endParaRPr/>
          </a:p>
          <a:p>
            <a:pPr indent="0" lvl="0" marL="114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lang="hu-HU" sz="3300"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b="1" lang="hu-HU" sz="33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sunn</a:t>
            </a:r>
            <a:r>
              <a:rPr b="1" lang="hu-HU" sz="33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ier</a:t>
            </a:r>
            <a:endParaRPr/>
          </a:p>
          <a:p>
            <a:pPr indent="0" lvl="0" marL="114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b="1" sz="33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b="1" lang="hu-HU" sz="33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more</a:t>
            </a:r>
            <a:r>
              <a:rPr b="1" lang="hu-HU" sz="33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hu-HU" sz="33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dangerous</a:t>
            </a:r>
            <a:endParaRPr/>
          </a:p>
          <a:p>
            <a:pPr indent="0" lvl="0" marL="114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lang="hu-HU" sz="3300"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b="1" lang="hu-HU" sz="33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more</a:t>
            </a:r>
            <a:r>
              <a:rPr b="1" lang="hu-HU" sz="33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hu-HU" sz="33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difficult</a:t>
            </a:r>
            <a:endParaRPr/>
          </a:p>
          <a:p>
            <a:pPr indent="0" lvl="0" marL="1143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0" lvl="0" marL="1143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0" lvl="0" marL="114300" rtl="0" algn="l">
              <a:spcBef>
                <a:spcPts val="476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0" lvl="0" marL="114300" rtl="0" algn="l">
              <a:spcBef>
                <a:spcPts val="476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5" st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6" st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7" st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"/>
          <p:cNvSpPr txBox="1"/>
          <p:nvPr>
            <p:ph type="title"/>
          </p:nvPr>
        </p:nvSpPr>
        <p:spPr>
          <a:xfrm>
            <a:off x="457200" y="620688"/>
            <a:ext cx="7620000" cy="8501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1" lang="hu-HU" sz="4000">
                <a:latin typeface="Comic Sans MS"/>
                <a:ea typeface="Comic Sans MS"/>
                <a:cs typeface="Comic Sans MS"/>
                <a:sym typeface="Comic Sans MS"/>
              </a:rPr>
              <a:t>IRREGULAR FORMS</a:t>
            </a:r>
            <a:endParaRPr b="1" sz="4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0" name="Google Shape;130;p8"/>
          <p:cNvSpPr txBox="1"/>
          <p:nvPr>
            <p:ph idx="1" type="body"/>
          </p:nvPr>
        </p:nvSpPr>
        <p:spPr>
          <a:xfrm>
            <a:off x="899592" y="1844824"/>
            <a:ext cx="3215208" cy="482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Char char="▪"/>
            </a:pPr>
            <a:r>
              <a:rPr b="1" lang="hu-HU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good</a:t>
            </a:r>
            <a:endParaRPr/>
          </a:p>
          <a:p>
            <a:pPr indent="-508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Char char="▪"/>
            </a:pPr>
            <a:r>
              <a:rPr b="1" lang="hu-HU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bad</a:t>
            </a:r>
            <a:endParaRPr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508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Char char="▪"/>
            </a:pPr>
            <a:r>
              <a:rPr b="1" lang="hu-HU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far</a:t>
            </a:r>
            <a:endParaRPr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114300" rtl="0" algn="l"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Char char="▪"/>
            </a:pPr>
            <a:r>
              <a:rPr b="1" lang="hu-HU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many / much</a:t>
            </a:r>
            <a:endParaRPr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114300" rtl="0" algn="l"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Char char="▪"/>
            </a:pPr>
            <a:r>
              <a:rPr b="1" lang="hu-HU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little</a:t>
            </a:r>
            <a:endParaRPr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1" name="Google Shape;131;p8"/>
          <p:cNvSpPr txBox="1"/>
          <p:nvPr>
            <p:ph idx="2" type="body"/>
          </p:nvPr>
        </p:nvSpPr>
        <p:spPr>
          <a:xfrm>
            <a:off x="4211960" y="1844824"/>
            <a:ext cx="3865240" cy="482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Char char="▪"/>
            </a:pPr>
            <a:r>
              <a:rPr b="1" lang="hu-HU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better</a:t>
            </a:r>
            <a:endParaRPr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508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Char char="▪"/>
            </a:pPr>
            <a:r>
              <a:rPr b="1" lang="hu-HU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worse</a:t>
            </a:r>
            <a:endParaRPr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508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Char char="▪"/>
            </a:pPr>
            <a:r>
              <a:rPr b="1" lang="hu-HU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farther / further</a:t>
            </a:r>
            <a:endParaRPr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114300" rtl="0" algn="l"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Char char="▪"/>
            </a:pPr>
            <a:r>
              <a:rPr b="1" lang="hu-HU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more</a:t>
            </a:r>
            <a:endParaRPr/>
          </a:p>
          <a:p>
            <a:pPr indent="-508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Char char="▪"/>
            </a:pPr>
            <a:r>
              <a:rPr b="1" lang="hu-HU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less</a:t>
            </a:r>
            <a:endParaRPr b="1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"/>
          <p:cNvSpPr txBox="1"/>
          <p:nvPr>
            <p:ph type="title"/>
          </p:nvPr>
        </p:nvSpPr>
        <p:spPr>
          <a:xfrm>
            <a:off x="457200" y="4581128"/>
            <a:ext cx="7620000" cy="1647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omic Sans MS"/>
              <a:buNone/>
            </a:pPr>
            <a:r>
              <a:rPr lang="hu-HU" sz="2800">
                <a:latin typeface="Comic Sans MS"/>
                <a:ea typeface="Comic Sans MS"/>
                <a:cs typeface="Comic Sans MS"/>
                <a:sym typeface="Comic Sans MS"/>
              </a:rPr>
              <a:t>The red house is </a:t>
            </a:r>
            <a:r>
              <a:rPr lang="hu-HU" sz="28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bigger than </a:t>
            </a:r>
            <a:r>
              <a:rPr lang="hu-HU" sz="2800">
                <a:latin typeface="Comic Sans MS"/>
                <a:ea typeface="Comic Sans MS"/>
                <a:cs typeface="Comic Sans MS"/>
                <a:sym typeface="Comic Sans MS"/>
              </a:rPr>
              <a:t>the brown house.</a:t>
            </a:r>
            <a:br>
              <a:rPr lang="hu-HU" sz="2800"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hu-HU" sz="28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hu-HU" sz="28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comparative adjective + than</a:t>
            </a:r>
            <a:br>
              <a:rPr lang="hu-HU" sz="2800">
                <a:latin typeface="Comic Sans MS"/>
                <a:ea typeface="Comic Sans MS"/>
                <a:cs typeface="Comic Sans MS"/>
                <a:sym typeface="Comic Sans MS"/>
              </a:rPr>
            </a:br>
            <a:endParaRPr sz="2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Brown House Icon Stock Illustrations – 21,563 Brown House Icon Stock  Illustrations, Vectors &amp; Clipart - Dreamstime" id="137" name="Google Shape;137;p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92080" y="1268760"/>
            <a:ext cx="2232248" cy="22322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90,200+ Red House Stock Illustrations, Royalty-Free Vector Graphics &amp; Clip  Art - iStock | Sweden red house, Red house exterior, Red house door" id="138" name="Google Shape;13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87624" y="548680"/>
            <a:ext cx="3856028" cy="35283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"/>
          <p:cNvSpPr txBox="1"/>
          <p:nvPr>
            <p:ph type="title"/>
          </p:nvPr>
        </p:nvSpPr>
        <p:spPr>
          <a:xfrm>
            <a:off x="457200" y="274638"/>
            <a:ext cx="7620000" cy="8036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omic Sans MS"/>
              <a:buNone/>
            </a:pPr>
            <a:r>
              <a:rPr lang="hu-HU">
                <a:latin typeface="Comic Sans MS"/>
                <a:ea typeface="Comic Sans MS"/>
                <a:cs typeface="Comic Sans MS"/>
                <a:sym typeface="Comic Sans MS"/>
              </a:rPr>
              <a:t>big, small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44" name="Google Shape;144;p1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1412776"/>
            <a:ext cx="3394987" cy="2521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04048" y="1340768"/>
            <a:ext cx="2865120" cy="254508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0"/>
          <p:cNvSpPr txBox="1"/>
          <p:nvPr/>
        </p:nvSpPr>
        <p:spPr>
          <a:xfrm>
            <a:off x="236320" y="4297250"/>
            <a:ext cx="8080096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28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black dog is </a:t>
            </a:r>
            <a:r>
              <a:rPr b="0" i="0" lang="hu-HU" sz="2800" u="none" cap="none" strike="noStrike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bigger than</a:t>
            </a:r>
            <a:r>
              <a:rPr b="0" i="0" lang="hu-HU" sz="2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0" i="0" lang="hu-HU" sz="2800" u="none" cap="none" strike="noStrik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brown dog. </a:t>
            </a:r>
            <a:endParaRPr sz="28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brown dog is </a:t>
            </a:r>
            <a:r>
              <a:rPr lang="hu-HU" sz="28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smaller than </a:t>
            </a: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black dog. </a:t>
            </a:r>
            <a:endParaRPr sz="28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omic Sans MS"/>
              <a:buNone/>
            </a:pPr>
            <a:r>
              <a:rPr lang="hu-HU">
                <a:latin typeface="Comic Sans MS"/>
                <a:ea typeface="Comic Sans MS"/>
                <a:cs typeface="Comic Sans MS"/>
                <a:sym typeface="Comic Sans MS"/>
              </a:rPr>
              <a:t>fat, thin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2" name="Google Shape;152;p1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520" y="1412776"/>
            <a:ext cx="4073236" cy="2692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4008" y="1052736"/>
            <a:ext cx="3528392" cy="324036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1"/>
          <p:cNvSpPr txBox="1"/>
          <p:nvPr/>
        </p:nvSpPr>
        <p:spPr>
          <a:xfrm>
            <a:off x="467544" y="4509120"/>
            <a:ext cx="7776864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white cat is </a:t>
            </a:r>
            <a:r>
              <a:rPr lang="hu-HU" sz="28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fatter than </a:t>
            </a: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brown cat. </a:t>
            </a:r>
            <a:endParaRPr sz="28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brown cat is </a:t>
            </a:r>
            <a:r>
              <a:rPr lang="hu-HU" sz="28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thinner than </a:t>
            </a: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white cat. </a:t>
            </a:r>
            <a:endParaRPr sz="28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1412776"/>
            <a:ext cx="4088904" cy="2044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76056" y="1223289"/>
            <a:ext cx="2757627" cy="270891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2"/>
          <p:cNvSpPr txBox="1"/>
          <p:nvPr/>
        </p:nvSpPr>
        <p:spPr>
          <a:xfrm>
            <a:off x="395536" y="4365104"/>
            <a:ext cx="7992888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blond hair is </a:t>
            </a:r>
            <a:r>
              <a:rPr lang="hu-HU" sz="28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longer than </a:t>
            </a: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brown one.</a:t>
            </a:r>
            <a:endParaRPr sz="28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brown hair is </a:t>
            </a:r>
            <a:r>
              <a:rPr lang="hu-HU" sz="28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shorter than </a:t>
            </a: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blond one.</a:t>
            </a:r>
            <a:endParaRPr sz="28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2" name="Google Shape;162;p12"/>
          <p:cNvSpPr txBox="1"/>
          <p:nvPr/>
        </p:nvSpPr>
        <p:spPr>
          <a:xfrm>
            <a:off x="755576" y="476672"/>
            <a:ext cx="5256584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44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long, short</a:t>
            </a:r>
            <a:endParaRPr sz="44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5696" y="1340768"/>
            <a:ext cx="4824536" cy="38136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3728" y="1412776"/>
            <a:ext cx="4540571" cy="37444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9712" y="1700808"/>
            <a:ext cx="4968552" cy="3473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3180" y="1652339"/>
            <a:ext cx="5477639" cy="35533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"/>
          <p:cNvSpPr txBox="1"/>
          <p:nvPr>
            <p:ph type="ctrTitle"/>
          </p:nvPr>
        </p:nvSpPr>
        <p:spPr>
          <a:xfrm>
            <a:off x="685800" y="1905000"/>
            <a:ext cx="7543800" cy="25939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Comic Sans MS"/>
              <a:buNone/>
            </a:pPr>
            <a:r>
              <a:rPr lang="hu-HU">
                <a:latin typeface="Comic Sans MS"/>
                <a:ea typeface="Comic Sans MS"/>
                <a:cs typeface="Comic Sans MS"/>
                <a:sym typeface="Comic Sans MS"/>
              </a:rPr>
              <a:t>Superlative Form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8" name="Google Shape;188;p17"/>
          <p:cNvSpPr txBox="1"/>
          <p:nvPr>
            <p:ph idx="1" type="subTitle"/>
          </p:nvPr>
        </p:nvSpPr>
        <p:spPr>
          <a:xfrm>
            <a:off x="685800" y="4572000"/>
            <a:ext cx="64617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t/>
            </a:r>
            <a:endParaRPr/>
          </a:p>
        </p:txBody>
      </p:sp>
      <p:pic>
        <p:nvPicPr>
          <p:cNvPr id="194" name="Google Shape;194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268760"/>
            <a:ext cx="7620000" cy="4149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9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omic Sans MS"/>
              <a:buNone/>
            </a:pPr>
            <a:r>
              <a:rPr lang="hu-HU">
                <a:latin typeface="Comic Sans MS"/>
                <a:ea typeface="Comic Sans MS"/>
                <a:cs typeface="Comic Sans MS"/>
                <a:sym typeface="Comic Sans MS"/>
              </a:rPr>
              <a:t>			 </a:t>
            </a:r>
            <a:r>
              <a:rPr b="1" lang="hu-HU" sz="4400">
                <a:latin typeface="Comic Sans MS"/>
                <a:ea typeface="Comic Sans MS"/>
                <a:cs typeface="Comic Sans MS"/>
                <a:sym typeface="Comic Sans MS"/>
              </a:rPr>
              <a:t>Superlative Form</a:t>
            </a:r>
            <a:endParaRPr b="1" sz="4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0" name="Google Shape;200;p19"/>
          <p:cNvSpPr txBox="1"/>
          <p:nvPr>
            <p:ph idx="1" type="body"/>
          </p:nvPr>
        </p:nvSpPr>
        <p:spPr>
          <a:xfrm>
            <a:off x="251521" y="1536192"/>
            <a:ext cx="4032448" cy="5133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hu-HU" sz="3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tall  -  tall</a:t>
            </a:r>
            <a:r>
              <a:rPr lang="hu-HU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er</a:t>
            </a:r>
            <a:endParaRPr sz="3200">
              <a:solidFill>
                <a:srgbClr val="00B0F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hu-HU" sz="3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large  -  large</a:t>
            </a:r>
            <a:r>
              <a:rPr lang="hu-HU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r</a:t>
            </a:r>
            <a:endParaRPr sz="3200">
              <a:solidFill>
                <a:srgbClr val="00B0F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hu-HU" sz="3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big  -  big</a:t>
            </a:r>
            <a:r>
              <a:rPr lang="hu-HU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ger</a:t>
            </a:r>
            <a:endParaRPr sz="3200">
              <a:solidFill>
                <a:srgbClr val="00B0F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hu-HU" sz="3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happy  -  happ</a:t>
            </a:r>
            <a:r>
              <a:rPr lang="hu-HU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ier</a:t>
            </a:r>
            <a:endParaRPr sz="3200">
              <a:solidFill>
                <a:srgbClr val="00B0F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hu-HU" sz="3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dangerous –</a:t>
            </a:r>
            <a:r>
              <a:rPr lang="hu-HU" sz="32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hu-HU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more</a:t>
            </a:r>
            <a:endParaRPr/>
          </a:p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hu-HU" sz="3200">
                <a:latin typeface="Comic Sans MS"/>
                <a:ea typeface="Comic Sans MS"/>
                <a:cs typeface="Comic Sans MS"/>
                <a:sym typeface="Comic Sans MS"/>
              </a:rPr>
              <a:t>             </a:t>
            </a:r>
            <a:r>
              <a:rPr lang="hu-HU" sz="3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dangerous</a:t>
            </a:r>
            <a:endParaRPr sz="32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1" name="Google Shape;201;p19"/>
          <p:cNvSpPr txBox="1"/>
          <p:nvPr>
            <p:ph idx="2" type="body"/>
          </p:nvPr>
        </p:nvSpPr>
        <p:spPr>
          <a:xfrm>
            <a:off x="4211960" y="1536192"/>
            <a:ext cx="4536504" cy="5133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hu-HU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</a:t>
            </a:r>
            <a:r>
              <a:rPr lang="hu-HU" sz="3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 tall</a:t>
            </a:r>
            <a:r>
              <a:rPr lang="hu-HU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est</a:t>
            </a:r>
            <a:endParaRPr sz="3200">
              <a:solidFill>
                <a:srgbClr val="00B0F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hu-HU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</a:t>
            </a:r>
            <a:r>
              <a:rPr lang="hu-HU" sz="3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large</a:t>
            </a:r>
            <a:r>
              <a:rPr lang="hu-HU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st</a:t>
            </a:r>
            <a:endParaRPr sz="3200">
              <a:solidFill>
                <a:srgbClr val="00B0F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hu-HU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</a:t>
            </a:r>
            <a:r>
              <a:rPr lang="hu-HU" sz="3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 big</a:t>
            </a:r>
            <a:r>
              <a:rPr lang="hu-HU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gest</a:t>
            </a:r>
            <a:endParaRPr sz="3200">
              <a:solidFill>
                <a:srgbClr val="00B0F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hu-HU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</a:t>
            </a:r>
            <a:r>
              <a:rPr lang="hu-HU" sz="3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 happ</a:t>
            </a:r>
            <a:r>
              <a:rPr lang="hu-HU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iest</a:t>
            </a:r>
            <a:endParaRPr sz="3200">
              <a:solidFill>
                <a:srgbClr val="00B0F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hu-HU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most </a:t>
            </a:r>
            <a:r>
              <a:rPr lang="hu-HU" sz="3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dangerous</a:t>
            </a:r>
            <a:endParaRPr sz="32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0"/>
          <p:cNvSpPr txBox="1"/>
          <p:nvPr>
            <p:ph type="title"/>
          </p:nvPr>
        </p:nvSpPr>
        <p:spPr>
          <a:xfrm>
            <a:off x="457200" y="620688"/>
            <a:ext cx="7620000" cy="8501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b="1" lang="hu-HU" sz="4000">
                <a:latin typeface="Comic Sans MS"/>
                <a:ea typeface="Comic Sans MS"/>
                <a:cs typeface="Comic Sans MS"/>
                <a:sym typeface="Comic Sans MS"/>
              </a:rPr>
              <a:t>IRREGULAR FORMS</a:t>
            </a:r>
            <a:endParaRPr b="1" sz="4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7" name="Google Shape;207;p20"/>
          <p:cNvSpPr txBox="1"/>
          <p:nvPr>
            <p:ph idx="1" type="body"/>
          </p:nvPr>
        </p:nvSpPr>
        <p:spPr>
          <a:xfrm>
            <a:off x="107504" y="1844824"/>
            <a:ext cx="4176464" cy="482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hu-HU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good - better</a:t>
            </a:r>
            <a:endParaRPr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508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hu-HU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bad - worse</a:t>
            </a:r>
            <a:endParaRPr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508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hu-HU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far – farther/further</a:t>
            </a:r>
            <a:endParaRPr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114300" rtl="0" algn="l"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hu-HU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many/much - more</a:t>
            </a:r>
            <a:endParaRPr/>
          </a:p>
          <a:p>
            <a:pPr indent="0" lvl="0" marL="114300" rtl="0" algn="l"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hu-HU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little - less</a:t>
            </a:r>
            <a:endParaRPr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8" name="Google Shape;208;p20"/>
          <p:cNvSpPr txBox="1"/>
          <p:nvPr>
            <p:ph idx="2" type="body"/>
          </p:nvPr>
        </p:nvSpPr>
        <p:spPr>
          <a:xfrm>
            <a:off x="4283968" y="1844824"/>
            <a:ext cx="4891878" cy="482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hu-HU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best</a:t>
            </a:r>
            <a:endParaRPr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508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hu-HU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worst</a:t>
            </a:r>
            <a:endParaRPr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114300" rtl="0" algn="l"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hu-HU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farthest/furthest</a:t>
            </a:r>
            <a:endParaRPr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114300" rtl="0" algn="l"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hu-HU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most</a:t>
            </a:r>
            <a:endParaRPr/>
          </a:p>
          <a:p>
            <a:pPr indent="-508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hu-HU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least</a:t>
            </a:r>
            <a:endParaRPr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 txBox="1"/>
          <p:nvPr>
            <p:ph type="title"/>
          </p:nvPr>
        </p:nvSpPr>
        <p:spPr>
          <a:xfrm>
            <a:off x="611560" y="764704"/>
            <a:ext cx="7620000" cy="72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Comic Sans MS"/>
              <a:buNone/>
            </a:pPr>
            <a:r>
              <a:rPr lang="hu-HU" sz="4200">
                <a:latin typeface="Comic Sans MS"/>
                <a:ea typeface="Comic Sans MS"/>
                <a:cs typeface="Comic Sans MS"/>
                <a:sym typeface="Comic Sans MS"/>
              </a:rPr>
              <a:t>fast</a:t>
            </a:r>
            <a:br>
              <a:rPr lang="hu-HU" sz="2800">
                <a:latin typeface="Comic Sans MS"/>
                <a:ea typeface="Comic Sans MS"/>
                <a:cs typeface="Comic Sans MS"/>
                <a:sym typeface="Comic Sans MS"/>
              </a:rPr>
            </a:br>
            <a:endParaRPr sz="3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4" name="Google Shape;214;p21"/>
          <p:cNvSpPr txBox="1"/>
          <p:nvPr>
            <p:ph idx="1" type="body"/>
          </p:nvPr>
        </p:nvSpPr>
        <p:spPr>
          <a:xfrm>
            <a:off x="457200" y="1412776"/>
            <a:ext cx="7620000" cy="4988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hu-HU" sz="3200">
                <a:solidFill>
                  <a:srgbClr val="675E47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cheetah is </a:t>
            </a:r>
            <a:r>
              <a:rPr lang="hu-HU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</a:t>
            </a:r>
            <a:r>
              <a:rPr lang="hu-HU" sz="3200">
                <a:solidFill>
                  <a:srgbClr val="675E47"/>
                </a:solidFill>
                <a:latin typeface="Comic Sans MS"/>
                <a:ea typeface="Comic Sans MS"/>
                <a:cs typeface="Comic Sans MS"/>
                <a:sym typeface="Comic Sans MS"/>
              </a:rPr>
              <a:t> fast</a:t>
            </a:r>
            <a:r>
              <a:rPr lang="hu-HU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est</a:t>
            </a:r>
            <a:r>
              <a:rPr lang="hu-HU" sz="3200">
                <a:solidFill>
                  <a:srgbClr val="675E47"/>
                </a:solidFill>
                <a:latin typeface="Comic Sans MS"/>
                <a:ea typeface="Comic Sans MS"/>
                <a:cs typeface="Comic Sans MS"/>
                <a:sym typeface="Comic Sans MS"/>
              </a:rPr>
              <a:t> animal in the world.</a:t>
            </a:r>
            <a:endParaRPr sz="3200">
              <a:solidFill>
                <a:srgbClr val="675E47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114300" rtl="0" algn="l"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3200">
              <a:solidFill>
                <a:srgbClr val="675E47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11430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  <p:pic>
        <p:nvPicPr>
          <p:cNvPr id="215" name="Google Shape;21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584" y="2634516"/>
            <a:ext cx="6768752" cy="3779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2"/>
          <p:cNvSpPr txBox="1"/>
          <p:nvPr>
            <p:ph type="title"/>
          </p:nvPr>
        </p:nvSpPr>
        <p:spPr>
          <a:xfrm>
            <a:off x="611560" y="274638"/>
            <a:ext cx="7465640" cy="77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omic Sans MS"/>
              <a:buNone/>
            </a:pPr>
            <a:r>
              <a:rPr lang="hu-HU">
                <a:latin typeface="Comic Sans MS"/>
                <a:ea typeface="Comic Sans MS"/>
                <a:cs typeface="Comic Sans MS"/>
                <a:sym typeface="Comic Sans MS"/>
              </a:rPr>
              <a:t>high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21" name="Google Shape;221;p22"/>
          <p:cNvSpPr txBox="1"/>
          <p:nvPr>
            <p:ph idx="1" type="body"/>
          </p:nvPr>
        </p:nvSpPr>
        <p:spPr>
          <a:xfrm>
            <a:off x="457200" y="1052736"/>
            <a:ext cx="7620000" cy="53480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hu-HU" sz="3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Mount Everest is </a:t>
            </a:r>
            <a:r>
              <a:rPr lang="hu-HU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</a:t>
            </a:r>
            <a:r>
              <a:rPr lang="hu-HU" sz="3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 high</a:t>
            </a:r>
            <a:r>
              <a:rPr lang="hu-HU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est</a:t>
            </a:r>
            <a:r>
              <a:rPr lang="hu-HU" sz="3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 mountain in the world.</a:t>
            </a:r>
            <a:endParaRPr/>
          </a:p>
          <a:p>
            <a:pPr indent="0" lvl="0" marL="114300" rtl="0" algn="l"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32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22" name="Google Shape;22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3406" y="2352705"/>
            <a:ext cx="7047587" cy="40480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3"/>
          <p:cNvSpPr txBox="1"/>
          <p:nvPr>
            <p:ph type="title"/>
          </p:nvPr>
        </p:nvSpPr>
        <p:spPr>
          <a:xfrm>
            <a:off x="683568" y="274638"/>
            <a:ext cx="7393632" cy="8501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omic Sans MS"/>
              <a:buNone/>
            </a:pPr>
            <a:r>
              <a:rPr lang="hu-HU">
                <a:latin typeface="Comic Sans MS"/>
                <a:ea typeface="Comic Sans MS"/>
                <a:cs typeface="Comic Sans MS"/>
                <a:sym typeface="Comic Sans MS"/>
              </a:rPr>
              <a:t>long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28" name="Google Shape;228;p23"/>
          <p:cNvSpPr txBox="1"/>
          <p:nvPr>
            <p:ph idx="1" type="body"/>
          </p:nvPr>
        </p:nvSpPr>
        <p:spPr>
          <a:xfrm>
            <a:off x="457200" y="1268760"/>
            <a:ext cx="7620000" cy="5132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hu-HU" sz="3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River Nile is </a:t>
            </a:r>
            <a:r>
              <a:rPr lang="hu-HU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</a:t>
            </a:r>
            <a:r>
              <a:rPr lang="hu-HU" sz="3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 long</a:t>
            </a:r>
            <a:r>
              <a:rPr lang="hu-HU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est </a:t>
            </a:r>
            <a:r>
              <a:rPr lang="hu-HU" sz="32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river in the world.</a:t>
            </a:r>
            <a:endParaRPr/>
          </a:p>
          <a:p>
            <a:pPr indent="0" lvl="0" marL="114300" rtl="0" algn="l"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32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29" name="Google Shape;22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608" y="2490990"/>
            <a:ext cx="6233030" cy="3909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 txBox="1"/>
          <p:nvPr>
            <p:ph type="title"/>
          </p:nvPr>
        </p:nvSpPr>
        <p:spPr>
          <a:xfrm>
            <a:off x="457200" y="4869160"/>
            <a:ext cx="7620000" cy="1503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omic Sans MS"/>
              <a:buNone/>
            </a:pPr>
            <a:r>
              <a:rPr lang="hu-HU" sz="3200">
                <a:latin typeface="Comic Sans MS"/>
                <a:ea typeface="Comic Sans MS"/>
                <a:cs typeface="Comic Sans MS"/>
                <a:sym typeface="Comic Sans MS"/>
              </a:rPr>
              <a:t>The green TV is </a:t>
            </a:r>
            <a:r>
              <a:rPr lang="hu-HU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</a:t>
            </a:r>
            <a:r>
              <a:rPr lang="hu-HU" sz="3200">
                <a:latin typeface="Comic Sans MS"/>
                <a:ea typeface="Comic Sans MS"/>
                <a:cs typeface="Comic Sans MS"/>
                <a:sym typeface="Comic Sans MS"/>
              </a:rPr>
              <a:t> big</a:t>
            </a:r>
            <a:r>
              <a:rPr lang="hu-HU" sz="32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gest </a:t>
            </a:r>
            <a:r>
              <a:rPr lang="hu-HU" sz="3200">
                <a:latin typeface="Comic Sans MS"/>
                <a:ea typeface="Comic Sans MS"/>
                <a:cs typeface="Comic Sans MS"/>
                <a:sym typeface="Comic Sans MS"/>
              </a:rPr>
              <a:t>of the four / of all.</a:t>
            </a:r>
            <a:br>
              <a:rPr lang="hu-HU" sz="4800"/>
            </a:br>
            <a:endParaRPr/>
          </a:p>
        </p:txBody>
      </p:sp>
      <p:pic>
        <p:nvPicPr>
          <p:cNvPr id="235" name="Google Shape;235;p2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983908"/>
            <a:ext cx="7595118" cy="3439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48" y="1412776"/>
            <a:ext cx="5400600" cy="3870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19672" y="1340768"/>
            <a:ext cx="5472608" cy="3893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7624" y="1844824"/>
            <a:ext cx="6336704" cy="31991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1640" y="1484784"/>
            <a:ext cx="5616624" cy="40332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1640" y="1484784"/>
            <a:ext cx="5760640" cy="39427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1679" y="1772816"/>
            <a:ext cx="5053435" cy="36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552" y="1988840"/>
            <a:ext cx="7128792" cy="2684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576" y="2132856"/>
            <a:ext cx="6768752" cy="2473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600" y="1988840"/>
            <a:ext cx="6784399" cy="2651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584" y="2132856"/>
            <a:ext cx="6696744" cy="25019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5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omic Sans MS"/>
              <a:buNone/>
            </a:pPr>
            <a:r>
              <a:rPr lang="hu-HU" sz="4000">
                <a:latin typeface="Comic Sans MS"/>
                <a:ea typeface="Comic Sans MS"/>
                <a:cs typeface="Comic Sans MS"/>
                <a:sym typeface="Comic Sans MS"/>
              </a:rPr>
              <a:t>LITTLE – LESS –THE LEAST</a:t>
            </a:r>
            <a:endParaRPr sz="4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91" name="Google Shape;291;p3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3568" y="1700808"/>
            <a:ext cx="2547342" cy="2254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28184" y="5081533"/>
            <a:ext cx="1440160" cy="1274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35896" y="3281333"/>
            <a:ext cx="2034124" cy="18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6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omic Sans MS"/>
              <a:buNone/>
            </a:pPr>
            <a:r>
              <a:rPr lang="hu-HU">
                <a:latin typeface="Comic Sans MS"/>
                <a:ea typeface="Comic Sans MS"/>
                <a:cs typeface="Comic Sans MS"/>
                <a:sym typeface="Comic Sans MS"/>
              </a:rPr>
              <a:t>interesting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99" name="Google Shape;299;p36"/>
          <p:cNvSpPr txBox="1"/>
          <p:nvPr>
            <p:ph idx="1" type="body"/>
          </p:nvPr>
        </p:nvSpPr>
        <p:spPr>
          <a:xfrm>
            <a:off x="457200" y="3123601"/>
            <a:ext cx="7620000" cy="3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blue / yellow</a:t>
            </a:r>
            <a:endParaRPr/>
          </a:p>
          <a:p>
            <a:pPr indent="0" lvl="0" marL="114300" rtl="0" algn="l"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blue book is </a:t>
            </a:r>
            <a:r>
              <a:rPr lang="hu-HU" sz="28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less interesting than</a:t>
            </a:r>
            <a:r>
              <a:rPr lang="hu-HU" sz="28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yellow one.</a:t>
            </a:r>
            <a:endParaRPr/>
          </a:p>
          <a:p>
            <a:pPr indent="0" lvl="0" marL="114300" rtl="0" algn="l"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342900" rtl="0" algn="l"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red</a:t>
            </a:r>
            <a:endParaRPr/>
          </a:p>
          <a:p>
            <a:pPr indent="0" lvl="0" marL="114300" rtl="0" algn="l"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red book is </a:t>
            </a:r>
            <a:r>
              <a:rPr lang="hu-HU" sz="2800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least interesting </a:t>
            </a:r>
            <a:r>
              <a:rPr lang="hu-HU" sz="28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of all.</a:t>
            </a:r>
            <a:endParaRPr sz="28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00" name="Google Shape;30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576" y="1119581"/>
            <a:ext cx="1627773" cy="1627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31840" y="1417638"/>
            <a:ext cx="1804572" cy="1566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64089" y="951566"/>
            <a:ext cx="2304256" cy="1531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7"/>
          <p:cNvSpPr txBox="1"/>
          <p:nvPr>
            <p:ph type="title"/>
          </p:nvPr>
        </p:nvSpPr>
        <p:spPr>
          <a:xfrm>
            <a:off x="179512" y="4653136"/>
            <a:ext cx="7620000" cy="1512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omic Sans MS"/>
              <a:buNone/>
            </a:pPr>
            <a:r>
              <a:rPr lang="hu-HU" sz="3200">
                <a:latin typeface="Comic Sans MS"/>
                <a:ea typeface="Comic Sans MS"/>
                <a:cs typeface="Comic Sans MS"/>
                <a:sym typeface="Comic Sans MS"/>
              </a:rPr>
              <a:t>Compare the activities using:</a:t>
            </a:r>
            <a:br>
              <a:rPr lang="hu-HU" sz="3200"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hu-HU" sz="2800">
                <a:latin typeface="Comic Sans MS"/>
                <a:ea typeface="Comic Sans MS"/>
                <a:cs typeface="Comic Sans MS"/>
                <a:sym typeface="Comic Sans MS"/>
              </a:rPr>
              <a:t>easy, difficult, exciting, interesting, boring, bad, good, safe, dangerous</a:t>
            </a:r>
            <a:endParaRPr sz="2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308" name="Google Shape;308;p3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4238" y="692696"/>
            <a:ext cx="7620000" cy="35384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8"/>
          <p:cNvSpPr txBox="1"/>
          <p:nvPr>
            <p:ph type="title"/>
          </p:nvPr>
        </p:nvSpPr>
        <p:spPr>
          <a:xfrm>
            <a:off x="251520" y="274638"/>
            <a:ext cx="8280920" cy="2740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mbria"/>
              <a:buNone/>
            </a:pPr>
            <a:r>
              <a:t/>
            </a:r>
            <a:endParaRPr sz="4400"/>
          </a:p>
        </p:txBody>
      </p:sp>
      <p:graphicFrame>
        <p:nvGraphicFramePr>
          <p:cNvPr id="314" name="Google Shape;314;p38"/>
          <p:cNvGraphicFramePr/>
          <p:nvPr/>
        </p:nvGraphicFramePr>
        <p:xfrm>
          <a:off x="323528" y="16493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{1612000E-1563-4146-9748-BB244EBB381F}</a:tableStyleId>
              </a:tblPr>
              <a:tblGrid>
                <a:gridCol w="1934025"/>
                <a:gridCol w="2752275"/>
                <a:gridCol w="3198575"/>
              </a:tblGrid>
              <a:tr h="401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Adjective</a:t>
                      </a:r>
                      <a:endParaRPr sz="24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Comparative</a:t>
                      </a:r>
                      <a:endParaRPr sz="24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Superlative</a:t>
                      </a:r>
                      <a:endParaRPr sz="24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</a:tr>
              <a:tr h="401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small </a:t>
                      </a:r>
                      <a:endParaRPr sz="24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smaller</a:t>
                      </a:r>
                      <a:endParaRPr sz="24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the</a:t>
                      </a:r>
                      <a:r>
                        <a:rPr lang="hu-HU" sz="24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smallest</a:t>
                      </a:r>
                      <a:endParaRPr sz="24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</a:tr>
              <a:tr h="401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0070C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big</a:t>
                      </a:r>
                      <a:endParaRPr sz="2400">
                        <a:solidFill>
                          <a:srgbClr val="0070C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0070C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bigger</a:t>
                      </a:r>
                      <a:endParaRPr sz="2400">
                        <a:solidFill>
                          <a:srgbClr val="0070C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0070C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the biggest</a:t>
                      </a:r>
                      <a:endParaRPr sz="2400">
                        <a:solidFill>
                          <a:srgbClr val="0070C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</a:tr>
              <a:tr h="401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0070C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fat</a:t>
                      </a:r>
                      <a:endParaRPr sz="2400">
                        <a:solidFill>
                          <a:srgbClr val="0070C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0070C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fatter</a:t>
                      </a:r>
                      <a:endParaRPr sz="2400">
                        <a:solidFill>
                          <a:srgbClr val="0070C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0070C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the fattest</a:t>
                      </a:r>
                      <a:endParaRPr sz="2400">
                        <a:solidFill>
                          <a:srgbClr val="0070C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</a:tr>
              <a:tr h="40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400"/>
                        <a:buFont typeface="Comic Sans MS"/>
                        <a:buNone/>
                      </a:pPr>
                      <a:r>
                        <a:rPr lang="hu-HU" sz="2400">
                          <a:solidFill>
                            <a:srgbClr val="FF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easy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FF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easier</a:t>
                      </a:r>
                      <a:endParaRPr sz="2400">
                        <a:solidFill>
                          <a:srgbClr val="FF000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FF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the easiest</a:t>
                      </a:r>
                      <a:endParaRPr sz="2400">
                        <a:solidFill>
                          <a:srgbClr val="FF000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</a:tr>
              <a:tr h="401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FF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funny</a:t>
                      </a:r>
                      <a:endParaRPr sz="2400">
                        <a:solidFill>
                          <a:srgbClr val="FF000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FF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funnier</a:t>
                      </a:r>
                      <a:endParaRPr sz="2400">
                        <a:solidFill>
                          <a:srgbClr val="FF000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FF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the funniest</a:t>
                      </a:r>
                      <a:endParaRPr sz="2400">
                        <a:solidFill>
                          <a:srgbClr val="FF000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</a:tr>
              <a:tr h="624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00B05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modern</a:t>
                      </a:r>
                      <a:endParaRPr sz="2400">
                        <a:solidFill>
                          <a:srgbClr val="00B05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00B05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more modern</a:t>
                      </a:r>
                      <a:endParaRPr sz="2400">
                        <a:solidFill>
                          <a:srgbClr val="00B05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00B05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the most</a:t>
                      </a:r>
                      <a:r>
                        <a:rPr lang="hu-HU" sz="2400">
                          <a:solidFill>
                            <a:srgbClr val="00B05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modern</a:t>
                      </a:r>
                      <a:endParaRPr sz="2400">
                        <a:solidFill>
                          <a:srgbClr val="00B05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</a:tr>
              <a:tr h="624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00B05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important</a:t>
                      </a:r>
                      <a:endParaRPr sz="2400">
                        <a:solidFill>
                          <a:srgbClr val="00B05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00B05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more important</a:t>
                      </a:r>
                      <a:endParaRPr sz="2400">
                        <a:solidFill>
                          <a:srgbClr val="00B05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00B05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the most important</a:t>
                      </a:r>
                      <a:endParaRPr sz="2400">
                        <a:solidFill>
                          <a:srgbClr val="00B05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</a:tr>
              <a:tr h="401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7030A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good </a:t>
                      </a:r>
                      <a:endParaRPr sz="2400">
                        <a:solidFill>
                          <a:srgbClr val="7030A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7030A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better</a:t>
                      </a:r>
                      <a:endParaRPr sz="2400">
                        <a:solidFill>
                          <a:srgbClr val="7030A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7030A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the best </a:t>
                      </a:r>
                      <a:endParaRPr sz="2400">
                        <a:solidFill>
                          <a:srgbClr val="7030A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</a:tr>
              <a:tr h="401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7030A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bad </a:t>
                      </a:r>
                      <a:endParaRPr sz="2400">
                        <a:solidFill>
                          <a:srgbClr val="7030A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7030A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worse</a:t>
                      </a:r>
                      <a:endParaRPr sz="2400">
                        <a:solidFill>
                          <a:srgbClr val="7030A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7030A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the worst</a:t>
                      </a:r>
                      <a:endParaRPr sz="2400">
                        <a:solidFill>
                          <a:srgbClr val="7030A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</a:tr>
              <a:tr h="401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7030A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little</a:t>
                      </a:r>
                      <a:endParaRPr sz="2400">
                        <a:solidFill>
                          <a:srgbClr val="7030A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7030A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less </a:t>
                      </a:r>
                      <a:endParaRPr sz="2400">
                        <a:solidFill>
                          <a:srgbClr val="7030A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7030A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the</a:t>
                      </a:r>
                      <a:r>
                        <a:rPr lang="hu-HU" sz="2400">
                          <a:solidFill>
                            <a:srgbClr val="7030A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least</a:t>
                      </a:r>
                      <a:endParaRPr sz="2400">
                        <a:solidFill>
                          <a:srgbClr val="7030A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</a:tr>
              <a:tr h="401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7030A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far </a:t>
                      </a:r>
                      <a:endParaRPr sz="2400">
                        <a:solidFill>
                          <a:srgbClr val="7030A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7030A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farther/further</a:t>
                      </a:r>
                      <a:endParaRPr sz="2400">
                        <a:solidFill>
                          <a:srgbClr val="7030A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7030A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the farthest/the furthest</a:t>
                      </a:r>
                      <a:endParaRPr sz="2400">
                        <a:solidFill>
                          <a:srgbClr val="7030A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</a:tr>
              <a:tr h="401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7030A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many/much</a:t>
                      </a:r>
                      <a:endParaRPr sz="2400">
                        <a:solidFill>
                          <a:srgbClr val="7030A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7030A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more</a:t>
                      </a:r>
                      <a:endParaRPr sz="2400">
                        <a:solidFill>
                          <a:srgbClr val="7030A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2400">
                          <a:solidFill>
                            <a:srgbClr val="7030A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the most</a:t>
                      </a:r>
                      <a:endParaRPr sz="2400">
                        <a:solidFill>
                          <a:srgbClr val="7030A0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9"/>
          <p:cNvSpPr txBox="1"/>
          <p:nvPr>
            <p:ph type="title"/>
          </p:nvPr>
        </p:nvSpPr>
        <p:spPr>
          <a:xfrm>
            <a:off x="457200" y="134076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omic Sans MS"/>
              <a:buNone/>
            </a:pPr>
            <a:r>
              <a:rPr lang="hu-HU" sz="3600">
                <a:latin typeface="Comic Sans MS"/>
                <a:ea typeface="Comic Sans MS"/>
                <a:cs typeface="Comic Sans MS"/>
                <a:sym typeface="Comic Sans MS"/>
              </a:rPr>
              <a:t>Source of the images:</a:t>
            </a:r>
            <a:endParaRPr sz="3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20" name="Google Shape;320;p39"/>
          <p:cNvSpPr txBox="1"/>
          <p:nvPr>
            <p:ph idx="1" type="body"/>
          </p:nvPr>
        </p:nvSpPr>
        <p:spPr>
          <a:xfrm>
            <a:off x="457200" y="2924944"/>
            <a:ext cx="7620000" cy="34758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hu-HU" u="sng">
                <a:solidFill>
                  <a:schemeClr val="hlink"/>
                </a:solidFill>
                <a:hlinkClick r:id="rId3"/>
              </a:rPr>
              <a:t>https://www.google.com/</a:t>
            </a:r>
            <a:endParaRPr/>
          </a:p>
          <a:p>
            <a:pPr indent="-228600" lvl="0" marL="342900" rtl="0" algn="l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hu-HU"/>
              <a:t>Raymond Murhpy: Essential Grammar in Use, Cambridge University Press 2015.</a:t>
            </a:r>
            <a:endParaRPr/>
          </a:p>
          <a:p>
            <a:pPr indent="-228600" lvl="0" marL="342900" rtl="0" algn="l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hu-HU"/>
              <a:t>Mitchell-Malkogianni: Full Blast Plus 2, MMPublications 2019.</a:t>
            </a:r>
            <a:endParaRPr/>
          </a:p>
          <a:p>
            <a:pPr indent="-88900" lvl="0" marL="34290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11430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rPr b="1" lang="hu-HU">
                <a:solidFill>
                  <a:schemeClr val="dk2"/>
                </a:solidFill>
              </a:rPr>
              <a:t>LAST DOWNLOAD: 2026.06.03.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2017-05-31T13:14:52Z</dcterms:created>
  <dc:creator>Elena Charilaou</dc:creator>
</cp:coreProperties>
</file>